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2786583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211920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689662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1113052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3563981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187215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723849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1784556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2205903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3355419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17A69C0-C63D-47E8-A599-BE840F1B4339}"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BE1BB41-944E-4728-AA2D-7093463D1CC4}" type="slidenum">
              <a:rPr lang="es-CO" smtClean="0"/>
              <a:t>‹Nº›</a:t>
            </a:fld>
            <a:endParaRPr lang="es-CO"/>
          </a:p>
        </p:txBody>
      </p:sp>
    </p:spTree>
    <p:extLst>
      <p:ext uri="{BB962C8B-B14F-4D97-AF65-F5344CB8AC3E}">
        <p14:creationId xmlns:p14="http://schemas.microsoft.com/office/powerpoint/2010/main" val="2820633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7A69C0-C63D-47E8-A599-BE840F1B4339}" type="datetimeFigureOut">
              <a:rPr lang="es-CO" smtClean="0"/>
              <a:t>13/05/2015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E1BB41-944E-4728-AA2D-7093463D1CC4}" type="slidenum">
              <a:rPr lang="es-CO" smtClean="0"/>
              <a:t>‹Nº›</a:t>
            </a:fld>
            <a:endParaRPr lang="es-CO"/>
          </a:p>
        </p:txBody>
      </p:sp>
    </p:spTree>
    <p:extLst>
      <p:ext uri="{BB962C8B-B14F-4D97-AF65-F5344CB8AC3E}">
        <p14:creationId xmlns:p14="http://schemas.microsoft.com/office/powerpoint/2010/main" val="707635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rgbClr val="002060"/>
          </a:solidFill>
        </p:spPr>
        <p:txBody>
          <a:bodyPr>
            <a:noAutofit/>
          </a:bodyPr>
          <a:lstStyle/>
          <a:p>
            <a:r>
              <a:rPr lang="pt-BR" sz="3200" b="1" dirty="0" smtClean="0">
                <a:solidFill>
                  <a:schemeClr val="bg1"/>
                </a:solidFill>
                <a:latin typeface="Algerian" pitchFamily="82" charset="0"/>
              </a:rPr>
              <a:t>¿Confessaremos </a:t>
            </a:r>
            <a:r>
              <a:rPr lang="pt-BR" sz="3200" b="1" dirty="0">
                <a:solidFill>
                  <a:schemeClr val="bg1"/>
                </a:solidFill>
                <a:latin typeface="Algerian" pitchFamily="82" charset="0"/>
              </a:rPr>
              <a:t>o negaremos a Cristo? </a:t>
            </a:r>
            <a:endParaRPr lang="es-CO" sz="3200" b="1" dirty="0">
              <a:solidFill>
                <a:schemeClr val="bg1"/>
              </a:solidFill>
              <a:latin typeface="Algerian" pitchFamily="82"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844824"/>
            <a:ext cx="4104456"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Paralelogramo"/>
          <p:cNvSpPr/>
          <p:nvPr/>
        </p:nvSpPr>
        <p:spPr>
          <a:xfrm>
            <a:off x="179512" y="1772816"/>
            <a:ext cx="4104456" cy="4536504"/>
          </a:xfrm>
          <a:prstGeom prst="parallelogram">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a:t> </a:t>
            </a:r>
            <a:r>
              <a:rPr lang="es-CO" sz="2400" b="1" dirty="0"/>
              <a:t>Pelea la buena batalla de la fe, echa mano de la vida eterna, a la cual asimismo fuiste llamado, habiendo hecho la buena profesión delante de muchos testigos. </a:t>
            </a:r>
            <a:r>
              <a:rPr lang="es-CO" sz="2400" b="1" u="sng" dirty="0"/>
              <a:t>1Tim.6:12.</a:t>
            </a:r>
          </a:p>
        </p:txBody>
      </p:sp>
    </p:spTree>
    <p:extLst>
      <p:ext uri="{BB962C8B-B14F-4D97-AF65-F5344CB8AC3E}">
        <p14:creationId xmlns:p14="http://schemas.microsoft.com/office/powerpoint/2010/main" val="3513495136"/>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520280"/>
          </a:xfrm>
          <a:solidFill>
            <a:schemeClr val="accent1">
              <a:lumMod val="20000"/>
              <a:lumOff val="80000"/>
            </a:schemeClr>
          </a:solidFill>
        </p:spPr>
        <p:txBody>
          <a:bodyPr>
            <a:normAutofit/>
          </a:bodyPr>
          <a:lstStyle/>
          <a:p>
            <a:pPr marL="0" indent="0">
              <a:buNone/>
            </a:pPr>
            <a:r>
              <a:rPr lang="es-CO" sz="2800" dirty="0"/>
              <a:t>En nuestro trato con la sociedad, en la familia, o en cualesquiera relaciones que trabemos en la vida, sean ellas limitadas o extensas, hay muchas maneras por las cuales podemos reconocer a nuestro Señor, y muchas maneras por las cuales le podemos negar. </a:t>
            </a:r>
            <a:endParaRPr lang="es-CO" sz="2800" dirty="0" smtClean="0"/>
          </a:p>
        </p:txBody>
      </p:sp>
      <p:sp>
        <p:nvSpPr>
          <p:cNvPr id="4" name="3 Rectángulo"/>
          <p:cNvSpPr/>
          <p:nvPr/>
        </p:nvSpPr>
        <p:spPr>
          <a:xfrm>
            <a:off x="1115616" y="3601166"/>
            <a:ext cx="4572000" cy="2677656"/>
          </a:xfrm>
          <a:prstGeom prst="rect">
            <a:avLst/>
          </a:prstGeom>
          <a:solidFill>
            <a:schemeClr val="accent1">
              <a:lumMod val="20000"/>
              <a:lumOff val="80000"/>
            </a:schemeClr>
          </a:solidFill>
        </p:spPr>
        <p:txBody>
          <a:bodyPr>
            <a:spAutoFit/>
          </a:bodyPr>
          <a:lstStyle/>
          <a:p>
            <a:r>
              <a:rPr lang="es-CO" sz="2400" dirty="0"/>
              <a:t>Podemos negarle en nuestras palabras, por hablar mal de otros, por conversaciones insensatas, bromas y burlas, por palabras ociosas o desprovistas de bondad, o prevaricando al hablar contrariamente a la verdad.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573016"/>
            <a:ext cx="2880320"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684135" y="5445224"/>
            <a:ext cx="3459865" cy="1200329"/>
          </a:xfrm>
          <a:prstGeom prst="rect">
            <a:avLst/>
          </a:prstGeom>
        </p:spPr>
        <p:txBody>
          <a:bodyPr wrap="square">
            <a:spAutoFit/>
          </a:bodyPr>
          <a:lstStyle/>
          <a:p>
            <a:r>
              <a:rPr lang="es-CO" b="1" dirty="0">
                <a:solidFill>
                  <a:srgbClr val="FF0000"/>
                </a:solidFill>
              </a:rPr>
              <a:t>Nota: Debemos fijarnos menos en los demás, y estudiar más el comportamiento de Cristo, quien </a:t>
            </a:r>
            <a:r>
              <a:rPr lang="es-CO" b="1" u="sng" dirty="0">
                <a:solidFill>
                  <a:srgbClr val="FF0000"/>
                </a:solidFill>
              </a:rPr>
              <a:t>nos</a:t>
            </a:r>
            <a:r>
              <a:rPr lang="es-CO" b="1" dirty="0">
                <a:solidFill>
                  <a:srgbClr val="FF0000"/>
                </a:solidFill>
              </a:rPr>
              <a:t> acepta tal como somos.</a:t>
            </a:r>
          </a:p>
        </p:txBody>
      </p:sp>
    </p:spTree>
    <p:extLst>
      <p:ext uri="{BB962C8B-B14F-4D97-AF65-F5344CB8AC3E}">
        <p14:creationId xmlns:p14="http://schemas.microsoft.com/office/powerpoint/2010/main" val="36954721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Autofit/>
          </a:bodyPr>
          <a:lstStyle/>
          <a:p>
            <a:pPr marL="0" indent="0">
              <a:buNone/>
            </a:pPr>
            <a:r>
              <a:rPr lang="es-CO" sz="2400" dirty="0"/>
              <a:t>Con nuestras palabras podemos confesar que Cristo </a:t>
            </a:r>
            <a:r>
              <a:rPr lang="es-CO" sz="2400" b="1" u="sng" dirty="0"/>
              <a:t>no</a:t>
            </a:r>
            <a:r>
              <a:rPr lang="es-CO" sz="2400" dirty="0"/>
              <a:t> está en nosotros. Con nuestro </a:t>
            </a:r>
            <a:r>
              <a:rPr lang="es-CO" sz="2400" u="sng" dirty="0"/>
              <a:t>carácter</a:t>
            </a:r>
            <a:r>
              <a:rPr lang="es-CO" sz="2400" dirty="0"/>
              <a:t> podemos negarle, amando </a:t>
            </a:r>
            <a:r>
              <a:rPr lang="es-CO" sz="2400" b="1" u="sng" dirty="0"/>
              <a:t>nuestra</a:t>
            </a:r>
            <a:r>
              <a:rPr lang="es-CO" sz="2400" dirty="0"/>
              <a:t> comodidad, rehuyendo los deberes y las cargas de la vida que alguien debe llevar si </a:t>
            </a:r>
            <a:r>
              <a:rPr lang="es-CO" sz="2400" b="1" u="sng" dirty="0"/>
              <a:t>nosotros</a:t>
            </a:r>
            <a:r>
              <a:rPr lang="es-CO" sz="2400" dirty="0"/>
              <a:t> no lo hacemos, y amando los placeres pecaminosos</a:t>
            </a:r>
            <a:r>
              <a:rPr lang="es-CO" sz="2400" dirty="0" smtClean="0"/>
              <a:t>.</a:t>
            </a:r>
          </a:p>
          <a:p>
            <a:pPr marL="0" indent="0">
              <a:buNone/>
            </a:pPr>
            <a:endParaRPr lang="es-CO" sz="2400" dirty="0" smtClean="0"/>
          </a:p>
          <a:p>
            <a:pPr marL="400050" lvl="1" indent="0">
              <a:buNone/>
            </a:pPr>
            <a:r>
              <a:rPr lang="es-CO" sz="2400" dirty="0" smtClean="0">
                <a:solidFill>
                  <a:srgbClr val="FF0000"/>
                </a:solidFill>
              </a:rPr>
              <a:t>También </a:t>
            </a:r>
            <a:r>
              <a:rPr lang="es-CO" sz="2400" dirty="0">
                <a:solidFill>
                  <a:srgbClr val="FF0000"/>
                </a:solidFill>
              </a:rPr>
              <a:t>podemos negar a Cristo por el orgullo de los vestidos y la conformidad al mundo, o por una conducta descortés. Podemos negarle amando nuestras propias opiniones, y tratando de ensalzar y justificar el yo</a:t>
            </a:r>
            <a:r>
              <a:rPr lang="es-CO" sz="2400" dirty="0" smtClean="0">
                <a:solidFill>
                  <a:srgbClr val="FF0000"/>
                </a:solidFill>
              </a:rPr>
              <a:t>.</a:t>
            </a:r>
          </a:p>
          <a:p>
            <a:pPr marL="0" indent="0">
              <a:buNone/>
            </a:pPr>
            <a:endParaRPr lang="es-CO" sz="2400" dirty="0" smtClean="0"/>
          </a:p>
          <a:p>
            <a:pPr marL="0" indent="0">
              <a:buNone/>
            </a:pPr>
            <a:r>
              <a:rPr lang="es-CO" sz="2400" dirty="0" smtClean="0"/>
              <a:t> </a:t>
            </a:r>
            <a:r>
              <a:rPr lang="es-CO" sz="2400" dirty="0"/>
              <a:t>Podemos también negarle permitiendo que la mente se espacie en un sentimiento de amor enfermizo y meditando en nuestra supuesta mala suerte y pruebas</a:t>
            </a:r>
            <a:r>
              <a:rPr lang="es-CO" sz="2400" dirty="0" smtClean="0"/>
              <a:t>. </a:t>
            </a:r>
            <a:endParaRPr lang="es-CO" sz="2400" dirty="0"/>
          </a:p>
        </p:txBody>
      </p:sp>
    </p:spTree>
    <p:extLst>
      <p:ext uri="{BB962C8B-B14F-4D97-AF65-F5344CB8AC3E}">
        <p14:creationId xmlns:p14="http://schemas.microsoft.com/office/powerpoint/2010/main" val="31381397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17314"/>
          </a:xfrm>
          <a:solidFill>
            <a:schemeClr val="accent5">
              <a:lumMod val="20000"/>
              <a:lumOff val="80000"/>
            </a:schemeClr>
          </a:solidFill>
        </p:spPr>
        <p:txBody>
          <a:bodyPr>
            <a:normAutofit/>
          </a:bodyPr>
          <a:lstStyle/>
          <a:p>
            <a:pPr marL="0" indent="0">
              <a:buNone/>
            </a:pPr>
            <a:r>
              <a:rPr lang="es-CO" sz="2800" dirty="0" smtClean="0">
                <a:solidFill>
                  <a:srgbClr val="FF0000"/>
                </a:solidFill>
              </a:rPr>
              <a:t>Nadie </a:t>
            </a:r>
            <a:r>
              <a:rPr lang="es-CO" sz="2800" dirty="0">
                <a:solidFill>
                  <a:srgbClr val="FF0000"/>
                </a:solidFill>
              </a:rPr>
              <a:t>puede confesar verdaderamente a Cristo delante del mundo, </a:t>
            </a:r>
            <a:r>
              <a:rPr lang="es-CO" sz="2800" u="sng" dirty="0">
                <a:solidFill>
                  <a:srgbClr val="FF0000"/>
                </a:solidFill>
              </a:rPr>
              <a:t>a menos que viva en él la mente y el espíritu de Cristo</a:t>
            </a:r>
            <a:r>
              <a:rPr lang="es-CO" sz="2800" dirty="0">
                <a:solidFill>
                  <a:srgbClr val="FF0000"/>
                </a:solidFill>
              </a:rPr>
              <a:t>. </a:t>
            </a:r>
            <a:endParaRPr lang="es-CO" sz="2800" dirty="0" smtClean="0">
              <a:solidFill>
                <a:srgbClr val="FF0000"/>
              </a:solidFill>
            </a:endParaRPr>
          </a:p>
          <a:p>
            <a:pPr marL="0" indent="0">
              <a:buNone/>
            </a:pPr>
            <a:endParaRPr lang="es-CO" sz="2800" dirty="0" smtClean="0"/>
          </a:p>
          <a:p>
            <a:pPr marL="0" indent="0">
              <a:buNone/>
            </a:pPr>
            <a:r>
              <a:rPr lang="es-CO" sz="2800" dirty="0" smtClean="0"/>
              <a:t>Es </a:t>
            </a:r>
            <a:r>
              <a:rPr lang="es-CO" sz="2800" dirty="0"/>
              <a:t>imposible comunicar lo que no poseemos. </a:t>
            </a:r>
            <a:r>
              <a:rPr lang="es-CO" sz="2800" dirty="0" smtClean="0"/>
              <a:t>Ver </a:t>
            </a:r>
            <a:r>
              <a:rPr lang="es-CO" sz="2800" dirty="0" smtClean="0">
                <a:solidFill>
                  <a:srgbClr val="FF0000"/>
                </a:solidFill>
              </a:rPr>
              <a:t>(Hech.3:6).</a:t>
            </a:r>
            <a:r>
              <a:rPr lang="es-CO" sz="2800" dirty="0" smtClean="0"/>
              <a:t>La </a:t>
            </a:r>
            <a:r>
              <a:rPr lang="es-CO" sz="2800" dirty="0"/>
              <a:t>conversación y la conducta deben ser una expresión verdadera y visible de la gracia y verdad interiores. </a:t>
            </a:r>
            <a:endParaRPr lang="es-CO" sz="2800" dirty="0" smtClean="0"/>
          </a:p>
          <a:p>
            <a:pPr marL="0" indent="0">
              <a:buNone/>
            </a:pPr>
            <a:endParaRPr lang="es-CO" sz="2800" dirty="0" smtClean="0"/>
          </a:p>
          <a:p>
            <a:pPr marL="0" indent="0">
              <a:buNone/>
            </a:pPr>
            <a:r>
              <a:rPr lang="es-CO" sz="2800" dirty="0" smtClean="0">
                <a:solidFill>
                  <a:srgbClr val="FF0000"/>
                </a:solidFill>
              </a:rPr>
              <a:t>Si </a:t>
            </a:r>
            <a:r>
              <a:rPr lang="es-CO" sz="2800" dirty="0">
                <a:solidFill>
                  <a:srgbClr val="FF0000"/>
                </a:solidFill>
              </a:rPr>
              <a:t>el corazón está santificado, será sumiso y humilde, los frutos se verán exteriormente, y ello será una muy eficaz confesión de Cristo. Las palabras y la profesión de fe no bastan. </a:t>
            </a:r>
          </a:p>
        </p:txBody>
      </p:sp>
      <p:sp>
        <p:nvSpPr>
          <p:cNvPr id="4" name="3 CuadroTexto"/>
          <p:cNvSpPr txBox="1"/>
          <p:nvPr/>
        </p:nvSpPr>
        <p:spPr>
          <a:xfrm>
            <a:off x="8316416" y="6237312"/>
            <a:ext cx="827584" cy="369332"/>
          </a:xfrm>
          <a:prstGeom prst="rect">
            <a:avLst/>
          </a:prstGeom>
          <a:noFill/>
        </p:spPr>
        <p:txBody>
          <a:bodyPr wrap="square" rtlCol="0">
            <a:spAutoFit/>
          </a:bodyPr>
          <a:lstStyle/>
          <a:p>
            <a:r>
              <a:rPr lang="es-CO" b="1" dirty="0"/>
              <a:t>339</a:t>
            </a:r>
            <a:endParaRPr lang="es-CO" dirty="0"/>
          </a:p>
        </p:txBody>
      </p:sp>
    </p:spTree>
    <p:extLst>
      <p:ext uri="{BB962C8B-B14F-4D97-AF65-F5344CB8AC3E}">
        <p14:creationId xmlns:p14="http://schemas.microsoft.com/office/powerpoint/2010/main" val="26719259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626968" cy="2160239"/>
          </a:xfrm>
          <a:solidFill>
            <a:schemeClr val="accent1">
              <a:lumMod val="20000"/>
              <a:lumOff val="80000"/>
            </a:schemeClr>
          </a:solidFill>
        </p:spPr>
        <p:txBody>
          <a:bodyPr>
            <a:noAutofit/>
          </a:bodyPr>
          <a:lstStyle/>
          <a:p>
            <a:pPr marL="0" indent="0">
              <a:buNone/>
            </a:pPr>
            <a:r>
              <a:rPr lang="es-CO" sz="2400" dirty="0"/>
              <a:t>Vd., hermana mía, debe tener algo más que esto. Está engañándose a sí misma. Su espíritu, su carácter y sus acciones no manifiestan un espíritu de mansedumbre, abnegación y caridad.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76672"/>
            <a:ext cx="2417812" cy="2416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3589" y="3861048"/>
            <a:ext cx="8256423" cy="2246769"/>
          </a:xfrm>
          <a:prstGeom prst="rect">
            <a:avLst/>
          </a:prstGeom>
          <a:solidFill>
            <a:schemeClr val="accent1">
              <a:lumMod val="20000"/>
              <a:lumOff val="80000"/>
            </a:schemeClr>
          </a:solidFill>
        </p:spPr>
        <p:txBody>
          <a:bodyPr wrap="square">
            <a:spAutoFit/>
          </a:bodyPr>
          <a:lstStyle/>
          <a:p>
            <a:r>
              <a:rPr lang="es-CO" sz="2800" dirty="0"/>
              <a:t>Las palabras y la profesión de fe pueden expresar mucha humildad y amor, </a:t>
            </a:r>
            <a:r>
              <a:rPr lang="es-CO" sz="2800" u="sng" dirty="0"/>
              <a:t>pero si la conducta no está regida por la gracia de Dios, no se participa del don celestial, no se ha abandonado todo para Cristo, la voluntad no se ha rendido para seguirle a él</a:t>
            </a:r>
            <a:r>
              <a:rPr lang="es-CO" sz="2800" dirty="0"/>
              <a:t>.</a:t>
            </a:r>
          </a:p>
        </p:txBody>
      </p:sp>
    </p:spTree>
    <p:extLst>
      <p:ext uri="{BB962C8B-B14F-4D97-AF65-F5344CB8AC3E}">
        <p14:creationId xmlns:p14="http://schemas.microsoft.com/office/powerpoint/2010/main" val="35050093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rmAutofit fontScale="90000"/>
          </a:bodyPr>
          <a:lstStyle/>
          <a:p>
            <a:r>
              <a:rPr lang="es-CO" b="1" dirty="0" smtClean="0">
                <a:latin typeface="Agency FB" pitchFamily="34" charset="0"/>
              </a:rPr>
              <a:t>Cada hijo he hija de Dios está llamado a ser un sermón viviente</a:t>
            </a:r>
            <a:endParaRPr lang="es-CO" b="1" dirty="0">
              <a:latin typeface="Agency FB" pitchFamily="34"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996" y="1772817"/>
            <a:ext cx="4212468"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772815"/>
            <a:ext cx="3848422" cy="4176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5934708"/>
            <a:ext cx="8424936" cy="646331"/>
          </a:xfrm>
          <a:prstGeom prst="rect">
            <a:avLst/>
          </a:prstGeom>
          <a:solidFill>
            <a:schemeClr val="accent6">
              <a:lumMod val="40000"/>
              <a:lumOff val="60000"/>
            </a:schemeClr>
          </a:solidFill>
        </p:spPr>
        <p:txBody>
          <a:bodyPr wrap="square">
            <a:spAutoFit/>
          </a:bodyPr>
          <a:lstStyle/>
          <a:p>
            <a:r>
              <a:rPr lang="es-CO" b="1" dirty="0"/>
              <a:t>Nuestras cartas sois vosotros, escritas en nuestros corazones, conocidas y </a:t>
            </a:r>
            <a:r>
              <a:rPr lang="es-CO" b="1" dirty="0" smtClean="0"/>
              <a:t> leídas </a:t>
            </a:r>
            <a:r>
              <a:rPr lang="es-CO" b="1" dirty="0"/>
              <a:t>por todos los hombres; siendo manifiesto que sois carta de Cristo</a:t>
            </a:r>
            <a:r>
              <a:rPr lang="es-CO" b="1" dirty="0" smtClean="0"/>
              <a:t>. </a:t>
            </a:r>
            <a:r>
              <a:rPr lang="es-CO" b="1" dirty="0" smtClean="0">
                <a:solidFill>
                  <a:srgbClr val="FF0000"/>
                </a:solidFill>
              </a:rPr>
              <a:t>2Cor.3:2-4.</a:t>
            </a:r>
            <a:endParaRPr lang="es-CO" b="1" dirty="0">
              <a:solidFill>
                <a:srgbClr val="FF0000"/>
              </a:solidFill>
            </a:endParaRPr>
          </a:p>
        </p:txBody>
      </p:sp>
    </p:spTree>
    <p:extLst>
      <p:ext uri="{BB962C8B-B14F-4D97-AF65-F5344CB8AC3E}">
        <p14:creationId xmlns:p14="http://schemas.microsoft.com/office/powerpoint/2010/main" val="25297630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wheel(1)">
                                      <p:cBhvr>
                                        <p:cTn id="7" dur="2000"/>
                                        <p:tgtEl>
                                          <p:spTgt spid="1027"/>
                                        </p:tgtEl>
                                      </p:cBhvr>
                                    </p:animEffect>
                                  </p:childTnLst>
                                </p:cTn>
                              </p:par>
                              <p:par>
                                <p:cTn id="8" presetID="21" presetClass="entr" presetSubtype="1"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wheel(1)">
                                      <p:cBhvr>
                                        <p:cTn id="10" dur="2000"/>
                                        <p:tgtEl>
                                          <p:spTgt spid="10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a:t>Vd. peca y niega a su Salvador al espaciarse en pensamientos lúgubres, al acumular pesares y tomar prestadas aflicciones. </a:t>
            </a:r>
            <a:r>
              <a:rPr lang="es-CO" dirty="0" smtClean="0"/>
              <a:t>Introduce </a:t>
            </a:r>
            <a:r>
              <a:rPr lang="es-CO" dirty="0"/>
              <a:t>en el día de hoy las aflicciones de mañana, amarga su corazón, impone cargas y nubes a los que la rodean y se fabrica pruebas. </a:t>
            </a:r>
            <a:endParaRPr lang="es-CO"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El </a:t>
            </a:r>
            <a:r>
              <a:rPr lang="es-CO" dirty="0">
                <a:solidFill>
                  <a:srgbClr val="FF0000"/>
                </a:solidFill>
              </a:rPr>
              <a:t>precioso tiempo de gracia que Dios le ha dado para que haga bien y se enriquezca con buenas obras, Vd. lo emplea imprudentemente en pensamientos de pesar y en edificar castillos en el aire. </a:t>
            </a:r>
            <a:endParaRPr lang="es-CO" dirty="0" smtClean="0">
              <a:solidFill>
                <a:srgbClr val="FF0000"/>
              </a:solidFill>
            </a:endParaRPr>
          </a:p>
          <a:p>
            <a:pPr marL="0" indent="0" algn="ctr">
              <a:buNone/>
            </a:pPr>
            <a:endParaRPr lang="es-CO" dirty="0" smtClean="0"/>
          </a:p>
          <a:p>
            <a:pPr marL="0" indent="0" algn="ctr">
              <a:buNone/>
            </a:pPr>
            <a:r>
              <a:rPr lang="es-CO" dirty="0" smtClean="0"/>
              <a:t>Deja </a:t>
            </a:r>
            <a:r>
              <a:rPr lang="es-CO" dirty="0"/>
              <a:t>que su imaginación se espacie en temas que no le traerán alivio ni felicidad. Sus sueños se oponen directamente a que obtenga una experiencia sana e inteligente en las cosas de Dios y una idoneidad moral para una vida mejor.</a:t>
            </a:r>
          </a:p>
        </p:txBody>
      </p:sp>
    </p:spTree>
    <p:extLst>
      <p:ext uri="{BB962C8B-B14F-4D97-AF65-F5344CB8AC3E}">
        <p14:creationId xmlns:p14="http://schemas.microsoft.com/office/powerpoint/2010/main" val="24619578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lnSpcReduction="10000"/>
          </a:bodyPr>
          <a:lstStyle/>
          <a:p>
            <a:pPr marL="0" indent="0" algn="ctr">
              <a:buNone/>
            </a:pPr>
            <a:r>
              <a:rPr lang="es-CO" dirty="0"/>
              <a:t>Recibida en el corazón, la verdad de Dios puede hacernos sabios para </a:t>
            </a:r>
            <a:r>
              <a:rPr lang="es-CO" dirty="0" smtClean="0"/>
              <a:t>salvación. Al </a:t>
            </a:r>
            <a:r>
              <a:rPr lang="es-CO" dirty="0"/>
              <a:t>creerla y obedecerla, recibiremos gracia suficiente para los deberes y las pruebas de </a:t>
            </a:r>
            <a:r>
              <a:rPr lang="es-CO" u="sng" dirty="0"/>
              <a:t>hoy</a:t>
            </a:r>
            <a:r>
              <a:rPr lang="es-CO" dirty="0"/>
              <a:t>. </a:t>
            </a:r>
            <a:endParaRPr lang="es-CO" dirty="0" smtClean="0"/>
          </a:p>
          <a:p>
            <a:pPr marL="0" indent="0">
              <a:buNone/>
            </a:pPr>
            <a:endParaRPr lang="es-CO" dirty="0" smtClean="0"/>
          </a:p>
          <a:p>
            <a:pPr marL="0" indent="0" algn="ctr">
              <a:buNone/>
            </a:pPr>
            <a:r>
              <a:rPr lang="es-CO" b="1" dirty="0" smtClean="0">
                <a:solidFill>
                  <a:srgbClr val="FF0000"/>
                </a:solidFill>
              </a:rPr>
              <a:t>No </a:t>
            </a:r>
            <a:r>
              <a:rPr lang="es-CO" b="1" dirty="0">
                <a:solidFill>
                  <a:srgbClr val="FF0000"/>
                </a:solidFill>
              </a:rPr>
              <a:t>necesitamos la gracia para </a:t>
            </a:r>
            <a:r>
              <a:rPr lang="es-CO" b="1" dirty="0" smtClean="0">
                <a:solidFill>
                  <a:srgbClr val="FF0000"/>
                </a:solidFill>
              </a:rPr>
              <a:t>mañana. Debemos </a:t>
            </a:r>
            <a:r>
              <a:rPr lang="es-CO" b="1" dirty="0">
                <a:solidFill>
                  <a:srgbClr val="FF0000"/>
                </a:solidFill>
              </a:rPr>
              <a:t>comprender que hemos de tratar tan sólo con el día de </a:t>
            </a:r>
            <a:r>
              <a:rPr lang="es-CO" b="1" u="sng" dirty="0">
                <a:solidFill>
                  <a:srgbClr val="FF0000"/>
                </a:solidFill>
              </a:rPr>
              <a:t>hoy</a:t>
            </a:r>
            <a:r>
              <a:rPr lang="es-CO" b="1" dirty="0">
                <a:solidFill>
                  <a:srgbClr val="FF0000"/>
                </a:solidFill>
              </a:rPr>
              <a:t>. </a:t>
            </a:r>
            <a:endParaRPr lang="es-CO" b="1" dirty="0" smtClean="0">
              <a:solidFill>
                <a:srgbClr val="FF0000"/>
              </a:solidFill>
            </a:endParaRPr>
          </a:p>
          <a:p>
            <a:pPr marL="0" indent="0" algn="ctr">
              <a:buNone/>
            </a:pPr>
            <a:endParaRPr lang="es-CO" dirty="0" smtClean="0"/>
          </a:p>
          <a:p>
            <a:pPr marL="0" indent="0" algn="ctr">
              <a:buNone/>
            </a:pPr>
            <a:r>
              <a:rPr lang="es-CO" dirty="0" smtClean="0"/>
              <a:t>Venzamos </a:t>
            </a:r>
            <a:r>
              <a:rPr lang="es-CO" u="sng" dirty="0"/>
              <a:t>hoy</a:t>
            </a:r>
            <a:r>
              <a:rPr lang="es-CO" dirty="0"/>
              <a:t>; neguémonos a nosotros mismos; velemos y oremos </a:t>
            </a:r>
            <a:r>
              <a:rPr lang="es-CO" u="sng" dirty="0"/>
              <a:t>ahora</a:t>
            </a:r>
            <a:r>
              <a:rPr lang="es-CO" dirty="0"/>
              <a:t>. Obtengamos victorias en Dios </a:t>
            </a:r>
            <a:r>
              <a:rPr lang="es-CO" u="sng" dirty="0"/>
              <a:t>hoy</a:t>
            </a:r>
            <a:r>
              <a:rPr lang="es-CO" dirty="0"/>
              <a:t>. </a:t>
            </a:r>
          </a:p>
        </p:txBody>
      </p:sp>
    </p:spTree>
    <p:extLst>
      <p:ext uri="{BB962C8B-B14F-4D97-AF65-F5344CB8AC3E}">
        <p14:creationId xmlns:p14="http://schemas.microsoft.com/office/powerpoint/2010/main" val="320232427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345932"/>
            <a:ext cx="5328592" cy="2880320"/>
          </a:xfrm>
          <a:solidFill>
            <a:schemeClr val="accent6">
              <a:lumMod val="40000"/>
              <a:lumOff val="60000"/>
            </a:schemeClr>
          </a:solidFill>
        </p:spPr>
        <p:txBody>
          <a:bodyPr>
            <a:normAutofit fontScale="85000" lnSpcReduction="20000"/>
          </a:bodyPr>
          <a:lstStyle/>
          <a:p>
            <a:pPr marL="0" indent="0">
              <a:buNone/>
            </a:pPr>
            <a:r>
              <a:rPr lang="es-CO" dirty="0" smtClean="0"/>
              <a:t>Las </a:t>
            </a:r>
            <a:r>
              <a:rPr lang="es-CO" dirty="0"/>
              <a:t>circunstancias y el ambiente que nos rodean, los cambios que se realizan </a:t>
            </a:r>
            <a:r>
              <a:rPr lang="es-CO" u="sng" dirty="0"/>
              <a:t>diariamente</a:t>
            </a:r>
            <a:r>
              <a:rPr lang="es-CO" dirty="0"/>
              <a:t> alrededor nuestro y la Palabra escrita de Dios que discierne y prueba todas las cosas bastan para enseñarnos nuestro deber y lo que debemos hacer día tras día. </a:t>
            </a:r>
            <a:endParaRPr lang="es-CO" dirty="0" smtClean="0"/>
          </a:p>
        </p:txBody>
      </p:sp>
      <p:sp>
        <p:nvSpPr>
          <p:cNvPr id="4" name="3 CuadroTexto"/>
          <p:cNvSpPr txBox="1"/>
          <p:nvPr/>
        </p:nvSpPr>
        <p:spPr>
          <a:xfrm>
            <a:off x="8316416" y="6346519"/>
            <a:ext cx="576064" cy="369332"/>
          </a:xfrm>
          <a:prstGeom prst="rect">
            <a:avLst/>
          </a:prstGeom>
          <a:noFill/>
        </p:spPr>
        <p:txBody>
          <a:bodyPr wrap="square" rtlCol="0">
            <a:spAutoFit/>
          </a:bodyPr>
          <a:lstStyle/>
          <a:p>
            <a:r>
              <a:rPr lang="es-CO" b="1" dirty="0"/>
              <a:t>340</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592287"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3463447"/>
            <a:ext cx="8136904" cy="2677656"/>
          </a:xfrm>
          <a:prstGeom prst="rect">
            <a:avLst/>
          </a:prstGeom>
          <a:solidFill>
            <a:schemeClr val="accent6">
              <a:lumMod val="40000"/>
              <a:lumOff val="60000"/>
            </a:schemeClr>
          </a:solidFill>
        </p:spPr>
        <p:txBody>
          <a:bodyPr wrap="square">
            <a:spAutoFit/>
          </a:bodyPr>
          <a:lstStyle/>
          <a:p>
            <a:r>
              <a:rPr lang="es-CO" sz="2800" dirty="0"/>
              <a:t>En vez de permitir que nuestra mente se espacie en pensamientos de los cuales no obtenemos beneficio alguno, </a:t>
            </a:r>
            <a:r>
              <a:rPr lang="es-CO" sz="2800" u="sng" dirty="0"/>
              <a:t>debemos escudriñar las Escrituras diariamente y cumplir en la vida cotidiana los deberes que tal vez ahora nos resulten penosos, pero que alguien debe cumplir.</a:t>
            </a:r>
          </a:p>
        </p:txBody>
      </p:sp>
    </p:spTree>
    <p:extLst>
      <p:ext uri="{BB962C8B-B14F-4D97-AF65-F5344CB8AC3E}">
        <p14:creationId xmlns:p14="http://schemas.microsoft.com/office/powerpoint/2010/main" val="32692747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266928" cy="2448271"/>
          </a:xfrm>
        </p:spPr>
        <p:txBody>
          <a:bodyPr>
            <a:normAutofit fontScale="70000" lnSpcReduction="20000"/>
          </a:bodyPr>
          <a:lstStyle/>
          <a:p>
            <a:pPr marL="0" indent="0">
              <a:buNone/>
            </a:pPr>
            <a:r>
              <a:rPr lang="es-CO" dirty="0"/>
              <a:t>Las bellezas de la naturaleza tienen una lengua que habla incesantemente a nuestros sentidos. El corazón abierto puede ser impresionado por el amor y la gloria de Dios, que se notan en las obras de sus manos. El oído atento puede oír y comprender las comunicaciones de Dios mediante las obras de la naturaleza</a:t>
            </a:r>
            <a:r>
              <a:rPr lang="es-CO" dirty="0" smtClean="0"/>
              <a:t>....</a:t>
            </a:r>
            <a:endParaRPr lang="es-CO"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88640"/>
            <a:ext cx="3100933"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15816" y="2996952"/>
            <a:ext cx="5832648" cy="3416320"/>
          </a:xfrm>
          <a:prstGeom prst="rect">
            <a:avLst/>
          </a:prstGeom>
        </p:spPr>
        <p:txBody>
          <a:bodyPr wrap="square">
            <a:spAutoFit/>
          </a:bodyPr>
          <a:lstStyle/>
          <a:p>
            <a:r>
              <a:rPr lang="es-CO" sz="2400" dirty="0"/>
              <a:t>Hay una lección en el rayo de sol, y en los diversos objetos de la naturaleza que Dios presenta a nuestra vista. Los campos verdes, los altos árboles, los pimpollos y las flores, la nube pasajera, la lluvia que cae, el arroyo que murmura, el sol, la luna y las estrellas del firmamento, todas estas cosas atraen nuestra atención y meditación y nos invitan a conocer al Dios que lo hizo todo</a:t>
            </a:r>
            <a:r>
              <a:rPr lang="es-CO" sz="2400" dirty="0" smtClean="0"/>
              <a:t>.. </a:t>
            </a:r>
            <a:endParaRPr lang="es-CO" sz="2400" dirty="0"/>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996952"/>
            <a:ext cx="2592288" cy="3416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11731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3076"/>
                                        </p:tgtEl>
                                        <p:attrNameLst>
                                          <p:attrName>style.visibility</p:attrName>
                                        </p:attrNameLst>
                                      </p:cBhvr>
                                      <p:to>
                                        <p:strVal val="visible"/>
                                      </p:to>
                                    </p:set>
                                    <p:animEffect transition="in" filter="barn(inVertical)">
                                      <p:cBhvr>
                                        <p:cTn id="10"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rmAutofit fontScale="90000"/>
          </a:bodyPr>
          <a:lstStyle/>
          <a:p>
            <a:r>
              <a:rPr lang="es-CO" b="1" dirty="0">
                <a:latin typeface="Agency FB" pitchFamily="34" charset="0"/>
              </a:rPr>
              <a:t>Un día emite palabra a otro día, Y una noche a otra noche declara </a:t>
            </a:r>
            <a:r>
              <a:rPr lang="es-CO" b="1" dirty="0" smtClean="0">
                <a:latin typeface="Agency FB" pitchFamily="34" charset="0"/>
              </a:rPr>
              <a:t>sabiduría. Sal.19:2.</a:t>
            </a:r>
            <a:endParaRPr lang="es-CO" b="1" dirty="0">
              <a:latin typeface="Agency FB"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00809"/>
            <a:ext cx="4176463"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700808"/>
            <a:ext cx="4032448" cy="4176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95536" y="5877273"/>
            <a:ext cx="8424936" cy="923330"/>
          </a:xfrm>
          <a:prstGeom prst="rect">
            <a:avLst/>
          </a:prstGeom>
          <a:solidFill>
            <a:schemeClr val="accent6">
              <a:lumMod val="40000"/>
              <a:lumOff val="60000"/>
            </a:schemeClr>
          </a:solidFill>
        </p:spPr>
        <p:txBody>
          <a:bodyPr wrap="square">
            <a:spAutoFit/>
          </a:bodyPr>
          <a:lstStyle/>
          <a:p>
            <a:pPr algn="ctr"/>
            <a:r>
              <a:rPr lang="es-CO" b="1" dirty="0" smtClean="0"/>
              <a:t>Dios nos ha dejado en la naturaleza sermones vivientes, él Señor nos dice: Contemplad </a:t>
            </a:r>
            <a:r>
              <a:rPr lang="es-CO" b="1" dirty="0"/>
              <a:t>los lirios cómo crecen: no trabajan ni hilan; y dígoos: ni Salomón en </a:t>
            </a:r>
            <a:r>
              <a:rPr lang="es-CO" b="1" dirty="0" smtClean="0"/>
              <a:t>toda </a:t>
            </a:r>
            <a:r>
              <a:rPr lang="es-CO" b="1" dirty="0"/>
              <a:t>su gloria vistióse como uno de éstos</a:t>
            </a:r>
            <a:r>
              <a:rPr lang="es-CO" b="1" dirty="0" smtClean="0"/>
              <a:t>. Luc.12:27.</a:t>
            </a:r>
            <a:endParaRPr lang="es-CO" b="1" dirty="0"/>
          </a:p>
        </p:txBody>
      </p:sp>
    </p:spTree>
    <p:extLst>
      <p:ext uri="{BB962C8B-B14F-4D97-AF65-F5344CB8AC3E}">
        <p14:creationId xmlns:p14="http://schemas.microsoft.com/office/powerpoint/2010/main" val="125654446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par>
                                <p:cTn id="8" presetID="6" presetClass="entr" presetSubtype="16"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circle(in)">
                                      <p:cBhvr>
                                        <p:cTn id="10" dur="2000"/>
                                        <p:tgtEl>
                                          <p:spTgt spid="4099"/>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rmAutofit fontScale="90000"/>
          </a:bodyPr>
          <a:lstStyle/>
          <a:p>
            <a:r>
              <a:rPr lang="es-CO" b="1" dirty="0">
                <a:latin typeface="Agency FB" pitchFamily="34" charset="0"/>
              </a:rPr>
              <a:t>Un día emite palabra a otro día, Y una noche a otra noche declara </a:t>
            </a:r>
            <a:r>
              <a:rPr lang="es-CO" b="1" dirty="0" smtClean="0">
                <a:latin typeface="Agency FB" pitchFamily="34" charset="0"/>
              </a:rPr>
              <a:t>sabiduría. Sal.19:2.</a:t>
            </a:r>
            <a:endParaRPr lang="es-CO" b="1" dirty="0">
              <a:latin typeface="Agency FB"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00809"/>
            <a:ext cx="4176463"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700808"/>
            <a:ext cx="4032448" cy="4176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95536" y="5877273"/>
            <a:ext cx="8424936" cy="923330"/>
          </a:xfrm>
          <a:prstGeom prst="rect">
            <a:avLst/>
          </a:prstGeom>
          <a:solidFill>
            <a:schemeClr val="accent6">
              <a:lumMod val="40000"/>
              <a:lumOff val="60000"/>
            </a:schemeClr>
          </a:solidFill>
        </p:spPr>
        <p:txBody>
          <a:bodyPr wrap="square">
            <a:spAutoFit/>
          </a:bodyPr>
          <a:lstStyle/>
          <a:p>
            <a:pPr algn="ctr"/>
            <a:r>
              <a:rPr lang="es-CO" b="1" dirty="0" smtClean="0"/>
              <a:t>Dios ha dejado en la naturaleza sermones vivientes, El Señor nos dice: Contemplad </a:t>
            </a:r>
            <a:r>
              <a:rPr lang="es-CO" b="1" dirty="0"/>
              <a:t>los lirios cómo crecen: no trabajan ni hilan; y dígoos: ni Salomón en </a:t>
            </a:r>
            <a:r>
              <a:rPr lang="es-CO" b="1" dirty="0" smtClean="0"/>
              <a:t>toda </a:t>
            </a:r>
            <a:r>
              <a:rPr lang="es-CO" b="1" dirty="0"/>
              <a:t>su gloria vistióse como uno de éstos</a:t>
            </a:r>
            <a:r>
              <a:rPr lang="es-CO" b="1" dirty="0" smtClean="0">
                <a:solidFill>
                  <a:srgbClr val="FF0000"/>
                </a:solidFill>
              </a:rPr>
              <a:t>. Luc.12:27.</a:t>
            </a:r>
            <a:endParaRPr lang="es-CO" b="1" dirty="0">
              <a:solidFill>
                <a:srgbClr val="FF0000"/>
              </a:solidFill>
            </a:endParaRPr>
          </a:p>
        </p:txBody>
      </p:sp>
    </p:spTree>
    <p:extLst>
      <p:ext uri="{BB962C8B-B14F-4D97-AF65-F5344CB8AC3E}">
        <p14:creationId xmlns:p14="http://schemas.microsoft.com/office/powerpoint/2010/main" val="40607810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1080120"/>
          </a:xfrm>
          <a:solidFill>
            <a:schemeClr val="accent6">
              <a:lumMod val="40000"/>
              <a:lumOff val="60000"/>
            </a:schemeClr>
          </a:solidFill>
        </p:spPr>
        <p:txBody>
          <a:bodyPr>
            <a:normAutofit/>
          </a:bodyPr>
          <a:lstStyle/>
          <a:p>
            <a:pPr marL="0" indent="0">
              <a:buNone/>
            </a:pPr>
            <a:r>
              <a:rPr lang="es-CO" sz="2800" dirty="0"/>
              <a:t>Las lecciones que se pueden aprender de los diversos objetos del mundo natural son las siguientes: </a:t>
            </a:r>
            <a:endParaRPr lang="es-CO" sz="2800" dirty="0" smtClean="0"/>
          </a:p>
        </p:txBody>
      </p:sp>
      <p:sp>
        <p:nvSpPr>
          <p:cNvPr id="4" name="3 Rectángulo"/>
          <p:cNvSpPr/>
          <p:nvPr/>
        </p:nvSpPr>
        <p:spPr>
          <a:xfrm>
            <a:off x="971600" y="2420888"/>
            <a:ext cx="5904656" cy="2585323"/>
          </a:xfrm>
          <a:prstGeom prst="rect">
            <a:avLst/>
          </a:prstGeom>
        </p:spPr>
        <p:txBody>
          <a:bodyPr wrap="square">
            <a:spAutoFit/>
          </a:bodyPr>
          <a:lstStyle/>
          <a:p>
            <a:r>
              <a:rPr lang="es-CO" sz="2400" dirty="0"/>
              <a:t>Ellos son obedientes a la voluntad de su Creador, nunca niegan a Dios ni rehúsan obedecer cualquier indicación de su voluntad. </a:t>
            </a:r>
          </a:p>
          <a:p>
            <a:endParaRPr lang="es-CO" sz="2400" dirty="0"/>
          </a:p>
          <a:p>
            <a:r>
              <a:rPr lang="es-CO" sz="2400" dirty="0"/>
              <a:t>Los seres caídos son los únicos que se niegan a rendir plena obediencia a su Hacedor. </a:t>
            </a:r>
          </a:p>
          <a:p>
            <a:endParaRPr lang="es-CO" dirty="0"/>
          </a:p>
        </p:txBody>
      </p:sp>
      <p:sp>
        <p:nvSpPr>
          <p:cNvPr id="5" name="4 Rectángulo"/>
          <p:cNvSpPr/>
          <p:nvPr/>
        </p:nvSpPr>
        <p:spPr>
          <a:xfrm>
            <a:off x="467544" y="5517232"/>
            <a:ext cx="8208912" cy="954107"/>
          </a:xfrm>
          <a:prstGeom prst="rect">
            <a:avLst/>
          </a:prstGeom>
          <a:solidFill>
            <a:schemeClr val="accent6">
              <a:lumMod val="40000"/>
              <a:lumOff val="60000"/>
            </a:schemeClr>
          </a:solidFill>
        </p:spPr>
        <p:txBody>
          <a:bodyPr wrap="square">
            <a:spAutoFit/>
          </a:bodyPr>
          <a:lstStyle/>
          <a:p>
            <a:r>
              <a:rPr lang="es-CO" sz="2800" dirty="0"/>
              <a:t>Sus palabras y obras están en discrepancia con Dios y se oponen a los principios de su gobierno.</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2420887"/>
            <a:ext cx="1945085" cy="1152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3676466"/>
            <a:ext cx="1945085" cy="13297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284270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5122"/>
                                        </p:tgtEl>
                                        <p:attrNameLst>
                                          <p:attrName>style.visibility</p:attrName>
                                        </p:attrNameLst>
                                      </p:cBhvr>
                                      <p:to>
                                        <p:strVal val="visible"/>
                                      </p:to>
                                    </p:set>
                                    <p:anim calcmode="lin" valueType="num">
                                      <p:cBhvr>
                                        <p:cTn id="19" dur="1000" fill="hold"/>
                                        <p:tgtEl>
                                          <p:spTgt spid="5122"/>
                                        </p:tgtEl>
                                        <p:attrNameLst>
                                          <p:attrName>ppt_w</p:attrName>
                                        </p:attrNameLst>
                                      </p:cBhvr>
                                      <p:tavLst>
                                        <p:tav tm="0">
                                          <p:val>
                                            <p:fltVal val="0"/>
                                          </p:val>
                                        </p:tav>
                                        <p:tav tm="100000">
                                          <p:val>
                                            <p:strVal val="#ppt_w"/>
                                          </p:val>
                                        </p:tav>
                                      </p:tavLst>
                                    </p:anim>
                                    <p:anim calcmode="lin" valueType="num">
                                      <p:cBhvr>
                                        <p:cTn id="20" dur="1000" fill="hold"/>
                                        <p:tgtEl>
                                          <p:spTgt spid="5122"/>
                                        </p:tgtEl>
                                        <p:attrNameLst>
                                          <p:attrName>ppt_h</p:attrName>
                                        </p:attrNameLst>
                                      </p:cBhvr>
                                      <p:tavLst>
                                        <p:tav tm="0">
                                          <p:val>
                                            <p:fltVal val="0"/>
                                          </p:val>
                                        </p:tav>
                                        <p:tav tm="100000">
                                          <p:val>
                                            <p:strVal val="#ppt_h"/>
                                          </p:val>
                                        </p:tav>
                                      </p:tavLst>
                                    </p:anim>
                                    <p:anim calcmode="lin" valueType="num">
                                      <p:cBhvr>
                                        <p:cTn id="21" dur="1000" fill="hold"/>
                                        <p:tgtEl>
                                          <p:spTgt spid="5122"/>
                                        </p:tgtEl>
                                        <p:attrNameLst>
                                          <p:attrName>style.rotation</p:attrName>
                                        </p:attrNameLst>
                                      </p:cBhvr>
                                      <p:tavLst>
                                        <p:tav tm="0">
                                          <p:val>
                                            <p:fltVal val="90"/>
                                          </p:val>
                                        </p:tav>
                                        <p:tav tm="100000">
                                          <p:val>
                                            <p:fltVal val="0"/>
                                          </p:val>
                                        </p:tav>
                                      </p:tavLst>
                                    </p:anim>
                                    <p:animEffect transition="in" filter="fade">
                                      <p:cBhvr>
                                        <p:cTn id="22" dur="1000"/>
                                        <p:tgtEl>
                                          <p:spTgt spid="5122"/>
                                        </p:tgtEl>
                                      </p:cBhvr>
                                    </p:animEffect>
                                  </p:childTnLst>
                                </p:cTn>
                              </p:par>
                              <p:par>
                                <p:cTn id="23" presetID="31" presetClass="entr" presetSubtype="0" fill="hold" nodeType="withEffect">
                                  <p:stCondLst>
                                    <p:cond delay="0"/>
                                  </p:stCondLst>
                                  <p:childTnLst>
                                    <p:set>
                                      <p:cBhvr>
                                        <p:cTn id="24" dur="1" fill="hold">
                                          <p:stCondLst>
                                            <p:cond delay="0"/>
                                          </p:stCondLst>
                                        </p:cTn>
                                        <p:tgtEl>
                                          <p:spTgt spid="5123"/>
                                        </p:tgtEl>
                                        <p:attrNameLst>
                                          <p:attrName>style.visibility</p:attrName>
                                        </p:attrNameLst>
                                      </p:cBhvr>
                                      <p:to>
                                        <p:strVal val="visible"/>
                                      </p:to>
                                    </p:set>
                                    <p:anim calcmode="lin" valueType="num">
                                      <p:cBhvr>
                                        <p:cTn id="25" dur="1000" fill="hold"/>
                                        <p:tgtEl>
                                          <p:spTgt spid="5123"/>
                                        </p:tgtEl>
                                        <p:attrNameLst>
                                          <p:attrName>ppt_w</p:attrName>
                                        </p:attrNameLst>
                                      </p:cBhvr>
                                      <p:tavLst>
                                        <p:tav tm="0">
                                          <p:val>
                                            <p:fltVal val="0"/>
                                          </p:val>
                                        </p:tav>
                                        <p:tav tm="100000">
                                          <p:val>
                                            <p:strVal val="#ppt_w"/>
                                          </p:val>
                                        </p:tav>
                                      </p:tavLst>
                                    </p:anim>
                                    <p:anim calcmode="lin" valueType="num">
                                      <p:cBhvr>
                                        <p:cTn id="26" dur="1000" fill="hold"/>
                                        <p:tgtEl>
                                          <p:spTgt spid="5123"/>
                                        </p:tgtEl>
                                        <p:attrNameLst>
                                          <p:attrName>ppt_h</p:attrName>
                                        </p:attrNameLst>
                                      </p:cBhvr>
                                      <p:tavLst>
                                        <p:tav tm="0">
                                          <p:val>
                                            <p:fltVal val="0"/>
                                          </p:val>
                                        </p:tav>
                                        <p:tav tm="100000">
                                          <p:val>
                                            <p:strVal val="#ppt_h"/>
                                          </p:val>
                                        </p:tav>
                                      </p:tavLst>
                                    </p:anim>
                                    <p:anim calcmode="lin" valueType="num">
                                      <p:cBhvr>
                                        <p:cTn id="27" dur="1000" fill="hold"/>
                                        <p:tgtEl>
                                          <p:spTgt spid="5123"/>
                                        </p:tgtEl>
                                        <p:attrNameLst>
                                          <p:attrName>style.rotation</p:attrName>
                                        </p:attrNameLst>
                                      </p:cBhvr>
                                      <p:tavLst>
                                        <p:tav tm="0">
                                          <p:val>
                                            <p:fltVal val="90"/>
                                          </p:val>
                                        </p:tav>
                                        <p:tav tm="100000">
                                          <p:val>
                                            <p:fltVal val="0"/>
                                          </p:val>
                                        </p:tav>
                                      </p:tavLst>
                                    </p:anim>
                                    <p:animEffect transition="in" filter="fade">
                                      <p:cBhvr>
                                        <p:cTn id="28" dur="1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08712"/>
          </a:xfrm>
        </p:spPr>
        <p:txBody>
          <a:bodyPr>
            <a:normAutofit fontScale="77500" lnSpcReduction="20000"/>
          </a:bodyPr>
          <a:lstStyle/>
          <a:p>
            <a:pPr marL="0" indent="0">
              <a:buNone/>
            </a:pPr>
            <a:r>
              <a:rPr lang="es-CO" sz="3800" b="1" u="sng" dirty="0" smtClean="0"/>
              <a:t>Lecciones </a:t>
            </a:r>
            <a:r>
              <a:rPr lang="es-CO" sz="3800" b="1" u="sng" dirty="0"/>
              <a:t>de la naturaleza</a:t>
            </a:r>
          </a:p>
          <a:p>
            <a:pPr marL="0" indent="0">
              <a:buNone/>
            </a:pPr>
            <a:r>
              <a:rPr lang="es-CO" dirty="0"/>
              <a:t>Los profesos cristianos que están siempre quejándose y lamentándose, y que parecen creer que la felicidad y un rostro alegre son un pecado, no profesan la verdadera religión. </a:t>
            </a:r>
            <a:endParaRPr lang="es-CO" dirty="0" smtClean="0"/>
          </a:p>
          <a:p>
            <a:pPr marL="0" indent="0">
              <a:buNone/>
            </a:pPr>
            <a:endParaRPr lang="es-CO" dirty="0" smtClean="0"/>
          </a:p>
          <a:p>
            <a:pPr marL="0" indent="0">
              <a:buNone/>
            </a:pPr>
            <a:r>
              <a:rPr lang="es-CO" dirty="0" smtClean="0">
                <a:solidFill>
                  <a:srgbClr val="FF0000"/>
                </a:solidFill>
              </a:rPr>
              <a:t>Los </a:t>
            </a:r>
            <a:r>
              <a:rPr lang="es-CO" dirty="0">
                <a:solidFill>
                  <a:srgbClr val="FF0000"/>
                </a:solidFill>
              </a:rPr>
              <a:t>que consideran el escenario hermoso de la naturaleza como si fuese un cuadro muerto, que prefieren contemplar las hojas muertas más bien que recoger las hermosas flores frescas, que se deleitan con morbidez en el lado melancólico del lenguaje que les habla el mundo natural, que no aprecian la belleza de los valles vestidos de verde y de las altas cimas de las montañas, que cierran sus oídos a la voz gozosa de la naturaleza, que es dulce música para el oído que la escucha, los tales no están en Cristo. </a:t>
            </a:r>
            <a:endParaRPr lang="es-CO" dirty="0" smtClean="0">
              <a:solidFill>
                <a:srgbClr val="FF0000"/>
              </a:solidFill>
            </a:endParaRPr>
          </a:p>
          <a:p>
            <a:pPr marL="0" indent="0">
              <a:buNone/>
            </a:pPr>
            <a:endParaRPr lang="es-CO" dirty="0" smtClean="0"/>
          </a:p>
          <a:p>
            <a:pPr marL="0" indent="0">
              <a:buNone/>
            </a:pPr>
            <a:r>
              <a:rPr lang="es-CO" dirty="0" smtClean="0"/>
              <a:t>No </a:t>
            </a:r>
            <a:r>
              <a:rPr lang="es-CO" dirty="0"/>
              <a:t>andan en la luz, sino que juntan para sí tinieblas y lobreguez, cuando podrían tener alegría y ver nacer en su corazón la bendición del Sol de Justicia con sanidad en sus rayos.</a:t>
            </a:r>
          </a:p>
          <a:p>
            <a:endParaRPr lang="es-CO" dirty="0"/>
          </a:p>
        </p:txBody>
      </p:sp>
    </p:spTree>
    <p:extLst>
      <p:ext uri="{BB962C8B-B14F-4D97-AF65-F5344CB8AC3E}">
        <p14:creationId xmlns:p14="http://schemas.microsoft.com/office/powerpoint/2010/main" val="291883633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Contemplar la naturaleza acrecienta la fe y nos acerca más a Dios</a:t>
            </a:r>
            <a:endParaRPr lang="es-CO"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348880"/>
            <a:ext cx="7776864"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87641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lgn="ctr">
              <a:buNone/>
            </a:pPr>
            <a:r>
              <a:rPr lang="es-CO" dirty="0">
                <a:solidFill>
                  <a:srgbClr val="FF0000"/>
                </a:solidFill>
              </a:rPr>
              <a:t>Somos impulsados a decir: Gracias te doy Dios por todo lo que me has dado, por la vida, por los amigos y todos los bellos seres que están a mi lado.</a:t>
            </a:r>
          </a:p>
          <a:p>
            <a:pPr marL="0" indent="0" algn="ctr">
              <a:buNone/>
            </a:pPr>
            <a:r>
              <a:rPr lang="es-CO" dirty="0">
                <a:solidFill>
                  <a:srgbClr val="0070C0"/>
                </a:solidFill>
              </a:rPr>
              <a:t>Gracias por dejarme disfrutar de la vida, de mis atinos y desatinos, de mis problemas y los halagos, de las duras pruebas y las veces que he tropezado. </a:t>
            </a:r>
          </a:p>
          <a:p>
            <a:pPr marL="0" indent="0" algn="ctr">
              <a:buNone/>
            </a:pPr>
            <a:r>
              <a:rPr lang="es-CO" dirty="0">
                <a:solidFill>
                  <a:srgbClr val="002060"/>
                </a:solidFill>
              </a:rPr>
              <a:t>Gracias por dejarme vivir un día más a lado de los seres que más me han amado y por darme la esperanza de encontrar un día a un ser que me comprenda y que me de el amor tan anhelado.</a:t>
            </a:r>
          </a:p>
          <a:p>
            <a:pPr marL="0" indent="0" algn="ctr">
              <a:buNone/>
            </a:pPr>
            <a:r>
              <a:rPr lang="es-CO" dirty="0">
                <a:solidFill>
                  <a:srgbClr val="C00000"/>
                </a:solidFill>
              </a:rPr>
              <a:t>Gracias por tantas cosas...pero sobre todo Dios, te doy gracias por el don que me das cada mañana que me levanto, el disfrutar de una oración para alabarte y darte gracias por todas las cosas que nos has brindado, por darme la familia y la vida tan bella que me has otorgado.</a:t>
            </a:r>
          </a:p>
          <a:p>
            <a:endParaRPr lang="es-CO" dirty="0"/>
          </a:p>
          <a:p>
            <a:pPr marL="0" indent="0" algn="ctr">
              <a:buNone/>
            </a:pPr>
            <a:r>
              <a:rPr lang="es-CO" dirty="0">
                <a:solidFill>
                  <a:srgbClr val="00B0F0"/>
                </a:solidFill>
              </a:rPr>
              <a:t>GRACIAS DIOS POR TODO LO QUE NOS DAS A CADA UNO DE NOSOTROS Y POR DEJARNOS VIVIR UN DIA MAS A TU LAD</a:t>
            </a:r>
            <a:r>
              <a:rPr lang="es-CO" dirty="0"/>
              <a:t>O.</a:t>
            </a:r>
          </a:p>
        </p:txBody>
      </p:sp>
    </p:spTree>
    <p:extLst>
      <p:ext uri="{BB962C8B-B14F-4D97-AF65-F5344CB8AC3E}">
        <p14:creationId xmlns:p14="http://schemas.microsoft.com/office/powerpoint/2010/main" val="3436610576"/>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gradFill>
            <a:gsLst>
              <a:gs pos="0">
                <a:srgbClr val="FFEFD1"/>
              </a:gs>
              <a:gs pos="64999">
                <a:srgbClr val="F0EBD5"/>
              </a:gs>
              <a:gs pos="100000">
                <a:srgbClr val="D1C39F"/>
              </a:gs>
            </a:gsLst>
            <a:lin ang="5400000" scaled="0"/>
          </a:gradFill>
        </p:spPr>
        <p:txBody>
          <a:bodyPr/>
          <a:lstStyle/>
          <a:p>
            <a:endParaRPr lang="pt-BR" dirty="0" smtClean="0"/>
          </a:p>
          <a:p>
            <a:endParaRPr lang="pt-BR" dirty="0"/>
          </a:p>
          <a:p>
            <a:pPr marL="0" indent="0">
              <a:buNone/>
            </a:pPr>
            <a:r>
              <a:rPr lang="pt-BR" sz="4400" dirty="0" smtClean="0">
                <a:latin typeface="Agency FB" pitchFamily="34" charset="0"/>
              </a:rPr>
              <a:t>Este tema:</a:t>
            </a:r>
          </a:p>
          <a:p>
            <a:pPr marL="0" indent="0">
              <a:buNone/>
            </a:pPr>
            <a:r>
              <a:rPr lang="pt-BR" sz="3600" u="sng" dirty="0" smtClean="0">
                <a:latin typeface="Algerian" pitchFamily="82" charset="0"/>
              </a:rPr>
              <a:t>¿Confessaremos </a:t>
            </a:r>
            <a:r>
              <a:rPr lang="pt-BR" sz="3600" u="sng" dirty="0">
                <a:latin typeface="Algerian" pitchFamily="82" charset="0"/>
              </a:rPr>
              <a:t>o negaremos a Cristo</a:t>
            </a:r>
            <a:r>
              <a:rPr lang="pt-BR" sz="3600" u="sng" dirty="0" smtClean="0">
                <a:latin typeface="Algerian" pitchFamily="82" charset="0"/>
              </a:rPr>
              <a:t>?</a:t>
            </a:r>
          </a:p>
          <a:p>
            <a:pPr marL="0" indent="0">
              <a:buNone/>
            </a:pPr>
            <a:r>
              <a:rPr lang="pt-BR" sz="4400" dirty="0" smtClean="0">
                <a:latin typeface="Agency FB" pitchFamily="34" charset="0"/>
              </a:rPr>
              <a:t>Fue extraído de Joyas de los Testimonios TI P339 </a:t>
            </a:r>
            <a:endParaRPr lang="es-CO" sz="4400" dirty="0">
              <a:latin typeface="Agency FB" pitchFamily="34" charset="0"/>
            </a:endParaRPr>
          </a:p>
        </p:txBody>
      </p:sp>
    </p:spTree>
    <p:extLst>
      <p:ext uri="{BB962C8B-B14F-4D97-AF65-F5344CB8AC3E}">
        <p14:creationId xmlns:p14="http://schemas.microsoft.com/office/powerpoint/2010/main" val="26627333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1515</Words>
  <Application>Microsoft Office PowerPoint</Application>
  <PresentationFormat>Presentación en pantalla (4:3)</PresentationFormat>
  <Paragraphs>62</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¿Confessaremos o negaremos a Cristo? </vt:lpstr>
      <vt:lpstr>Presentación de PowerPoint</vt:lpstr>
      <vt:lpstr>Presentación de PowerPoint</vt:lpstr>
      <vt:lpstr>Presentación de PowerPoint</vt:lpstr>
      <vt:lpstr>Presentación de PowerPoint</vt:lpstr>
      <vt:lpstr>Cada hijo he hija de Dios está llamado a ser un sermón viviente</vt:lpstr>
      <vt:lpstr>Presentación de PowerPoint</vt:lpstr>
      <vt:lpstr>Presentación de PowerPoint</vt:lpstr>
      <vt:lpstr>Presentación de PowerPoint</vt:lpstr>
      <vt:lpstr>Presentación de PowerPoint</vt:lpstr>
      <vt:lpstr>Un día emite palabra a otro día, Y una noche a otra noche declara sabiduría. Sal.19:2.</vt:lpstr>
      <vt:lpstr>Un día emite palabra a otro día, Y una noche a otra noche declara sabiduría. Sal.19:2.</vt:lpstr>
      <vt:lpstr>Presentación de PowerPoint</vt:lpstr>
      <vt:lpstr>Presentación de PowerPoint</vt:lpstr>
      <vt:lpstr>Contemplar la naturaleza acrecienta la fe y nos acerca más a Dios</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¿Confessaremos o negaremos a Cristo? </dc:title>
  <dc:creator>HUMBERTO</dc:creator>
  <cp:lastModifiedBy>HUMBERTO</cp:lastModifiedBy>
  <cp:revision>1</cp:revision>
  <dcterms:created xsi:type="dcterms:W3CDTF">2015-05-13T13:55:37Z</dcterms:created>
  <dcterms:modified xsi:type="dcterms:W3CDTF">2015-05-13T13:55:49Z</dcterms:modified>
</cp:coreProperties>
</file>